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notesMasterIdLst>
    <p:notesMasterId r:id="rId19"/>
  </p:notesMasterIdLst>
  <p:sldIdLst>
    <p:sldId id="334" r:id="rId3"/>
    <p:sldId id="256" r:id="rId4"/>
    <p:sldId id="336" r:id="rId5"/>
    <p:sldId id="338" r:id="rId6"/>
    <p:sldId id="340" r:id="rId7"/>
    <p:sldId id="337" r:id="rId8"/>
    <p:sldId id="339" r:id="rId9"/>
    <p:sldId id="331" r:id="rId10"/>
    <p:sldId id="314" r:id="rId11"/>
    <p:sldId id="344" r:id="rId12"/>
    <p:sldId id="345" r:id="rId13"/>
    <p:sldId id="342" r:id="rId14"/>
    <p:sldId id="341" r:id="rId15"/>
    <p:sldId id="343" r:id="rId16"/>
    <p:sldId id="257" r:id="rId17"/>
    <p:sldId id="34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yllis Berenson" initials="PB" lastIdx="3" clrIdx="0">
    <p:extLst>
      <p:ext uri="{19B8F6BF-5375-455C-9EA6-DF929625EA0E}">
        <p15:presenceInfo xmlns:p15="http://schemas.microsoft.com/office/powerpoint/2012/main" userId="255abb43120669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253" autoAdjust="0"/>
  </p:normalViewPr>
  <p:slideViewPr>
    <p:cSldViewPr snapToGrid="0">
      <p:cViewPr varScale="1">
        <p:scale>
          <a:sx n="78" d="100"/>
          <a:sy n="78" d="100"/>
        </p:scale>
        <p:origin x="1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C4E14-D83E-454A-AC6E-263CEC8D3A0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2846F-20CF-46CD-96C6-9F8C1768F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846F-20CF-46CD-96C6-9F8C1768FE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9964-43C8-4C9F-BD8E-976DDF18F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97FD9-6533-4FD9-A614-42C2E2D82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B643F-FF3F-41ED-B27D-DDE04464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4345F-F2CB-402D-9C20-2D65F6B9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2C17-B908-4C9C-BBED-EA50AE1E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3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B6FB-4ABD-4F93-894F-254DE053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37DC0-B35E-414B-A6F5-D70F6CB6A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B57A-BE87-47E5-B7F0-982A34B1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350D-1612-4956-8773-93C9A7B4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A04C-09D7-4CA2-9CF5-F421A21D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F1685-EA18-4647-A322-EE519A173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C664F-DCE5-46BA-986E-1322EB9BA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A3E6-B927-492D-800D-22C7D761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76CDA-C9CF-4DAA-8D9E-AB9465B9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52D89-73CE-4131-B8C3-D7AC1B78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0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90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5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49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2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4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8778-9E83-4E83-A39C-627D5A71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BDCFB-4461-4BCA-95B5-E6FF3D3F8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C2602-F374-4576-A9B0-949F2018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8EAAB-556E-4A6E-B495-E4997FBA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BA274-D727-4796-BA35-AF3BBDFD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39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7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5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0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BC75-41B5-452E-B7F6-ADBB55A6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3CCF9-D8C1-4CA5-9CB2-CE52BE140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4B2AB-DE30-4011-8B22-845D4220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4032A-CBD7-4ADF-8B1B-2034540E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F601-FCB3-4EDF-B0C1-FFE54338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C0CB-3EF8-4238-B6E8-A42A2994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41406-2D47-42F3-9E14-FB1A42D70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2B08D-CA9A-4AD2-8259-4EDCB1A7B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A0BE4-F6A4-4BC3-AE6E-E179FAFF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D0747-EAFC-4487-BD12-E2BF20F5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10964-3C95-4158-8409-72720F4F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2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7278-1405-4F62-A343-0BBC6694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5E44D-16B9-4471-B41B-B4D3130D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B0552-FA4C-4B3F-A3C1-C2E75376F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1EEAF-55BF-4DF3-9935-B8205D66B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41E00-C53E-4ED1-BAA9-6E36C7449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90ED0-AA23-4F26-8793-5C0DA4FE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43FAE-B04D-4BAD-8688-78EAF45C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16184-65CD-4012-B0E5-6A7ADA4A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5F31-DA4B-4A50-8926-79294FCD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C83ED-F192-4253-A0AC-96FEC98E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07646-B30B-4B7C-804C-591CF058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7EAD8-4C90-4917-8C35-DDC1E2A7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4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09AFE-6201-43D6-B09F-9C3D0EDF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404-8DFC-4ADF-AA9D-CBE0454E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6F46F-9CBE-4511-8B80-27C17998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ADDB-417C-49A4-8084-F498E22A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E5F0-F0E0-429C-8D05-8449AF78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20DB9-5BEC-4E8C-92AF-44FC1A9E9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30296-CF47-43CC-B0E5-4F4D76D9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A03B0-4CC7-417E-B5A2-CB84E750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80537-BC34-4A73-B7F2-6FCB5AC4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3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08EB-C765-4801-B47A-DA1F83A4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E4B75-1547-42D3-9F5B-37A9584C9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ECD2-1418-4685-A3B2-48CDFA69D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0DF04-F515-4A58-B1FD-D7EB2387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AE5AF-73D6-4815-A632-01030FEF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5EE59-D709-4303-8441-004B0575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AD341-67F2-49BE-A878-6403354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31301-CD50-41BC-9819-B2F51BAE3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D549E-C917-4B27-9536-3D9C82CA9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6F19-184F-420F-9807-4C5B3EA3D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E55C0-68CE-49A5-9D5F-7304D3298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710F-A215-4946-BA67-4C9011583F6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80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Pokrassa@jewishgen.org" TargetMode="External"/><Relationship Id="rId2" Type="http://schemas.openxmlformats.org/officeDocument/2006/relationships/hyperlink" Target="mailto:Chuck1@outlook.com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Pokrassa@jewishgen.org" TargetMode="External"/><Relationship Id="rId2" Type="http://schemas.openxmlformats.org/officeDocument/2006/relationships/hyperlink" Target="mailto:Chuck1@outlook.com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62EA5-FB61-458F-B11D-4ECC2F1E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32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 descr="A close up of a sign&#10;&#10;Description generated with high confidence">
            <a:extLst>
              <a:ext uri="{FF2B5EF4-FFF2-40B4-BE49-F238E27FC236}">
                <a16:creationId xmlns:a16="http://schemas.microsoft.com/office/drawing/2014/main" id="{20F38B61-1A2D-4241-B4F7-740DA2173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5" y="123986"/>
            <a:ext cx="12068015" cy="6478291"/>
          </a:xfrm>
        </p:spPr>
      </p:pic>
    </p:spTree>
    <p:extLst>
      <p:ext uri="{BB962C8B-B14F-4D97-AF65-F5344CB8AC3E}">
        <p14:creationId xmlns:p14="http://schemas.microsoft.com/office/powerpoint/2010/main" val="315153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1AB8A-CA1F-455E-A9ED-48F80A57A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532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19A72-DE91-4325-AABC-256AE3F2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97656"/>
            <a:ext cx="9677400" cy="6050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CB1EAF-118A-46F3-ADDB-A688C85AC100}"/>
              </a:ext>
            </a:extLst>
          </p:cNvPr>
          <p:cNvSpPr txBox="1"/>
          <p:nvPr/>
        </p:nvSpPr>
        <p:spPr>
          <a:xfrm>
            <a:off x="9261987" y="353961"/>
            <a:ext cx="2930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Alex </a:t>
            </a:r>
            <a:r>
              <a:rPr lang="en-US" sz="3200" dirty="0" err="1">
                <a:solidFill>
                  <a:srgbClr val="FFC000"/>
                </a:solidFill>
              </a:rPr>
              <a:t>Krakovsky’s</a:t>
            </a:r>
            <a:endParaRPr lang="en-US" sz="3200" dirty="0">
              <a:solidFill>
                <a:srgbClr val="FFC000"/>
              </a:solidFill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 Wiki 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07F61-431C-47B9-89CA-773DD7482C87}"/>
              </a:ext>
            </a:extLst>
          </p:cNvPr>
          <p:cNvSpPr txBox="1"/>
          <p:nvPr/>
        </p:nvSpPr>
        <p:spPr>
          <a:xfrm>
            <a:off x="117987" y="5653548"/>
            <a:ext cx="2396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Use Google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Translate</a:t>
            </a:r>
          </a:p>
        </p:txBody>
      </p:sp>
    </p:spTree>
    <p:extLst>
      <p:ext uri="{BB962C8B-B14F-4D97-AF65-F5344CB8AC3E}">
        <p14:creationId xmlns:p14="http://schemas.microsoft.com/office/powerpoint/2010/main" val="112203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807F9-680A-4D33-8469-BF73812A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533400"/>
            <a:ext cx="931164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6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F58D7-FBAB-412E-A99A-A6C1B70F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32" y="461010"/>
            <a:ext cx="6416040" cy="5935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2D06D-0599-42D6-85BB-FB32ABC629DA}"/>
              </a:ext>
            </a:extLst>
          </p:cNvPr>
          <p:cNvSpPr txBox="1"/>
          <p:nvPr/>
        </p:nvSpPr>
        <p:spPr>
          <a:xfrm>
            <a:off x="285135" y="1111045"/>
            <a:ext cx="39034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Alpha Index to Odessa</a:t>
            </a:r>
          </a:p>
          <a:p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Metrical</a:t>
            </a:r>
          </a:p>
          <a:p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Records</a:t>
            </a:r>
          </a:p>
          <a:p>
            <a:endParaRPr lang="en-US" sz="44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</a:t>
            </a:r>
            <a:r>
              <a:rPr lang="en-US" sz="4400" baseline="30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&amp; 20</a:t>
            </a:r>
            <a:r>
              <a:rPr lang="en-US" sz="4400" baseline="30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endParaRPr lang="en-US" sz="44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Centuries</a:t>
            </a:r>
          </a:p>
        </p:txBody>
      </p:sp>
    </p:spTree>
    <p:extLst>
      <p:ext uri="{BB962C8B-B14F-4D97-AF65-F5344CB8AC3E}">
        <p14:creationId xmlns:p14="http://schemas.microsoft.com/office/powerpoint/2010/main" val="353814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32EF2-B81A-4100-B3B7-A5D72B10E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0" y="30480"/>
            <a:ext cx="749046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9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E6E1C4-9854-4F2D-BB73-B3C864F0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26" y="117864"/>
            <a:ext cx="5486400" cy="3436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FE0D0A-D057-4F40-8B17-871B24816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02" y="4219882"/>
            <a:ext cx="5905500" cy="209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F24B9-7446-4D17-AD98-A82937070D05}"/>
              </a:ext>
            </a:extLst>
          </p:cNvPr>
          <p:cNvSpPr txBox="1"/>
          <p:nvPr/>
        </p:nvSpPr>
        <p:spPr>
          <a:xfrm>
            <a:off x="3421626" y="5565228"/>
            <a:ext cx="381474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6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DE86-B883-4A48-A26B-AFD79557D9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28650"/>
            <a:ext cx="6586538" cy="16779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400" dirty="0"/>
              <a:t>Berenson Children</a:t>
            </a:r>
            <a:br>
              <a:rPr lang="en-US" sz="2800" dirty="0"/>
            </a:br>
            <a:br>
              <a:rPr lang="en-US" sz="2800" dirty="0"/>
            </a:br>
            <a:r>
              <a:rPr lang="en-US" sz="4400" dirty="0"/>
              <a:t>Mogilev-</a:t>
            </a:r>
            <a:r>
              <a:rPr lang="en-US" sz="4400" dirty="0" err="1"/>
              <a:t>Podolskiy</a:t>
            </a:r>
            <a:br>
              <a:rPr lang="en-US" sz="4400" dirty="0"/>
            </a:br>
            <a:r>
              <a:rPr lang="en-US" sz="4400" dirty="0"/>
              <a:t>c. 1906 </a:t>
            </a:r>
            <a:br>
              <a:rPr lang="en-US" sz="2800" dirty="0"/>
            </a:br>
            <a:r>
              <a:rPr lang="en-US" sz="2800" dirty="0"/>
              <a:t>        </a:t>
            </a:r>
          </a:p>
        </p:txBody>
      </p:sp>
      <p:pic>
        <p:nvPicPr>
          <p:cNvPr id="10" name="Picture Placeholder 9" descr="A group of men posing for a photo&#10;&#10;Description generated with very high confidence">
            <a:extLst>
              <a:ext uri="{FF2B5EF4-FFF2-40B4-BE49-F238E27FC236}">
                <a16:creationId xmlns:a16="http://schemas.microsoft.com/office/drawing/2014/main" id="{162385DC-6340-485F-99BC-D9BF9569C38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784"/>
          <a:stretch/>
        </p:blipFill>
        <p:spPr>
          <a:xfrm>
            <a:off x="7556500" y="-155575"/>
            <a:ext cx="46355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490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67C431-983B-4C1E-BAC0-60A4D1C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5496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</a:rPr>
              <a:t>CONTACT  INFO</a:t>
            </a:r>
            <a:br>
              <a:rPr lang="en-US" dirty="0"/>
            </a:br>
            <a:br>
              <a:rPr lang="en-US" dirty="0"/>
            </a:br>
            <a:r>
              <a:rPr lang="en-US" sz="3100" b="0" i="0" u="none" strike="noStrike" baseline="0" dirty="0">
                <a:solidFill>
                  <a:schemeClr val="accent4"/>
                </a:solidFill>
              </a:rPr>
              <a:t>Towns Director: </a:t>
            </a:r>
            <a:r>
              <a:rPr lang="en-US" sz="3100" b="0" i="0" u="none" strike="noStrike" baseline="0" dirty="0"/>
              <a:t>Chuck Weinstein   </a:t>
            </a:r>
            <a:r>
              <a:rPr lang="en-US" sz="3100" b="1" i="0" u="none" strike="noStrike" baseline="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Chuck1@outlook.com</a:t>
            </a:r>
            <a:br>
              <a:rPr lang="en-US" sz="3100" b="1" i="0" u="none" strike="noStrike" baseline="0" dirty="0"/>
            </a:br>
            <a:br>
              <a:rPr lang="en-US" sz="3100" b="0" i="0" u="none" strike="noStrike" baseline="0" dirty="0"/>
            </a:br>
            <a:br>
              <a:rPr lang="en-US" sz="3100" b="0" i="0" u="none" strike="noStrike" baseline="0" dirty="0"/>
            </a:br>
            <a:r>
              <a:rPr lang="en-US" sz="3100" b="0" i="0" u="none" strike="noStrike" baseline="0" dirty="0">
                <a:solidFill>
                  <a:schemeClr val="accent4"/>
                </a:solidFill>
              </a:rPr>
              <a:t>Data Acquisition Manager: </a:t>
            </a:r>
            <a:r>
              <a:rPr lang="en-US" sz="3100" b="0" i="0" u="none" strike="noStrike" baseline="0" dirty="0"/>
              <a:t>Gary </a:t>
            </a:r>
            <a:r>
              <a:rPr lang="en-US" sz="3100" b="0" i="0" u="none" strike="noStrike" baseline="0" dirty="0" err="1"/>
              <a:t>Pokrassa</a:t>
            </a:r>
            <a:r>
              <a:rPr lang="en-US" sz="3100" b="0" i="0" u="none" strike="noStrike" baseline="0" dirty="0"/>
              <a:t>   </a:t>
            </a:r>
            <a:r>
              <a:rPr lang="en-US" sz="3100" b="1" i="0" u="none" strike="noStrike" baseline="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GPokrassa@jewishgen.org</a:t>
            </a:r>
            <a:br>
              <a:rPr lang="en-US" sz="3100" b="0" i="0" u="none" strike="noStrike" baseline="0" dirty="0">
                <a:solidFill>
                  <a:srgbClr val="FFFF00"/>
                </a:solidFill>
              </a:rPr>
            </a:br>
            <a:br>
              <a:rPr lang="en-US" sz="3100" b="0" i="0" u="none" strike="noStrike" baseline="0" dirty="0"/>
            </a:br>
            <a:br>
              <a:rPr lang="en-US" sz="3100" b="0" i="0" u="none" strike="noStrike" baseline="0" dirty="0"/>
            </a:br>
            <a:r>
              <a:rPr lang="en-US" sz="3100" b="0" i="0" u="none" strike="noStrike" baseline="0" dirty="0">
                <a:solidFill>
                  <a:srgbClr val="FFCC00"/>
                </a:solidFill>
              </a:rPr>
              <a:t>Regional Director  &amp; Communications, </a:t>
            </a:r>
            <a:r>
              <a:rPr lang="en-US" sz="3100" b="0" i="0" u="none" strike="noStrike" baseline="0" dirty="0">
                <a:solidFill>
                  <a:schemeClr val="accent4"/>
                </a:solidFill>
              </a:rPr>
              <a:t>:  </a:t>
            </a:r>
            <a:r>
              <a:rPr lang="en-US" sz="3100" b="0" i="0" u="none" strike="noStrike" baseline="0" dirty="0"/>
              <a:t>Stefani </a:t>
            </a:r>
            <a:r>
              <a:rPr lang="en-US" sz="3100" b="0" i="0" u="none" strike="noStrike" baseline="0" dirty="0" err="1"/>
              <a:t>Twyford</a:t>
            </a:r>
            <a:r>
              <a:rPr lang="en-US" sz="3100" b="0" i="0" u="none" strike="noStrike" baseline="0" dirty="0"/>
              <a:t>  </a:t>
            </a:r>
            <a:r>
              <a:rPr lang="en-US" sz="3100" b="1" i="0" u="sng" strike="noStrike" baseline="0" dirty="0">
                <a:solidFill>
                  <a:schemeClr val="accent4"/>
                </a:solidFill>
              </a:rPr>
              <a:t>STwyford@legacymultimedia.com</a:t>
            </a:r>
            <a:br>
              <a:rPr lang="en-US" sz="3100" b="0" i="0" u="none" strike="noStrike" baseline="0" dirty="0">
                <a:solidFill>
                  <a:schemeClr val="accent4"/>
                </a:solidFill>
              </a:rPr>
            </a:br>
            <a:br>
              <a:rPr lang="en-US" sz="3100" b="0" i="0" u="none" strike="noStrike" baseline="0" dirty="0"/>
            </a:br>
            <a:br>
              <a:rPr lang="en-US" sz="3100" b="0" i="0" u="none" strike="noStrike" baseline="0" dirty="0"/>
            </a:br>
            <a:r>
              <a:rPr lang="en-US" sz="3100" b="0" i="0" u="none" strike="noStrike" baseline="0" dirty="0">
                <a:solidFill>
                  <a:schemeClr val="accent4"/>
                </a:solidFill>
              </a:rPr>
              <a:t>Research Director: </a:t>
            </a:r>
            <a:r>
              <a:rPr lang="en-US" sz="3100" b="0" i="0" u="none" strike="noStrike" baseline="0" dirty="0"/>
              <a:t>Phyllis Berenson  </a:t>
            </a:r>
            <a:r>
              <a:rPr lang="en-US" sz="3100" b="1" i="0" u="sng" strike="noStrike" baseline="0" dirty="0">
                <a:solidFill>
                  <a:schemeClr val="accent4"/>
                </a:solidFill>
              </a:rPr>
              <a:t>PBerenson@jewishgen.org</a:t>
            </a:r>
            <a:br>
              <a:rPr lang="en-US" sz="3100" dirty="0"/>
            </a:br>
            <a:br>
              <a:rPr lang="en-US" sz="31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4405A-7338-40D2-AF18-1A41397B3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477" y="678426"/>
            <a:ext cx="10626942" cy="3677264"/>
          </a:xfrm>
          <a:solidFill>
            <a:srgbClr val="FFCC00">
              <a:alpha val="91765"/>
            </a:srgbClr>
          </a:solidFill>
        </p:spPr>
        <p:txBody>
          <a:bodyPr>
            <a:normAutofit/>
          </a:bodyPr>
          <a:lstStyle/>
          <a:p>
            <a:r>
              <a:rPr lang="en-US" sz="6700" b="1" dirty="0">
                <a:solidFill>
                  <a:schemeClr val="accent1">
                    <a:lumMod val="75000"/>
                  </a:schemeClr>
                </a:solidFill>
              </a:rPr>
              <a:t>UKRAINE RESEARCH DIVISION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JewishGen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3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D6F7-CF5F-422F-ADBC-2E4D0B0C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 </a:t>
            </a:r>
            <a:r>
              <a:rPr lang="en-US" dirty="0" err="1"/>
              <a:t>Many</a:t>
            </a:r>
            <a:r>
              <a:rPr lang="en-US" dirty="0"/>
              <a:t> 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7D566-C98D-4BFC-9BA7-4C2C15FBD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548" y="1690688"/>
            <a:ext cx="6477000" cy="43168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Ukraine Research Division</a:t>
            </a:r>
          </a:p>
          <a:p>
            <a:r>
              <a:rPr lang="en-US" dirty="0"/>
              <a:t>What do we do</a:t>
            </a:r>
          </a:p>
          <a:p>
            <a:r>
              <a:rPr lang="en-US" dirty="0"/>
              <a:t>How does it work</a:t>
            </a:r>
          </a:p>
          <a:p>
            <a:r>
              <a:rPr lang="en-US" dirty="0"/>
              <a:t>Who is involved</a:t>
            </a:r>
          </a:p>
          <a:p>
            <a:r>
              <a:rPr lang="en-US" dirty="0"/>
              <a:t>How can I be involved</a:t>
            </a:r>
          </a:p>
          <a:p>
            <a:r>
              <a:rPr lang="en-US" dirty="0"/>
              <a:t>What can I do to help</a:t>
            </a:r>
          </a:p>
          <a:p>
            <a:r>
              <a:rPr lang="en-US" dirty="0"/>
              <a:t>What can the Ukraine Research Division do for me</a:t>
            </a:r>
          </a:p>
          <a:p>
            <a:r>
              <a:rPr lang="en-US" dirty="0"/>
              <a:t>How can I find out what’s going on</a:t>
            </a:r>
          </a:p>
          <a:p>
            <a:r>
              <a:rPr lang="en-US" dirty="0"/>
              <a:t>What are plans and hopes for future work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481320-D0E6-448B-8B13-AADC74AF0E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19" y="1690688"/>
            <a:ext cx="3910781" cy="3874370"/>
          </a:xfrm>
        </p:spPr>
      </p:pic>
    </p:spTree>
    <p:extLst>
      <p:ext uri="{BB962C8B-B14F-4D97-AF65-F5344CB8AC3E}">
        <p14:creationId xmlns:p14="http://schemas.microsoft.com/office/powerpoint/2010/main" val="280546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67C431-983B-4C1E-BAC0-60A4D1C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5496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</a:rPr>
              <a:t>CONTACT  INFO</a:t>
            </a:r>
            <a:br>
              <a:rPr lang="en-US" dirty="0"/>
            </a:br>
            <a:br>
              <a:rPr lang="en-US" dirty="0"/>
            </a:br>
            <a:r>
              <a:rPr lang="en-US" sz="3100" b="0" i="0" u="none" strike="noStrike" baseline="0" dirty="0">
                <a:solidFill>
                  <a:schemeClr val="accent4"/>
                </a:solidFill>
              </a:rPr>
              <a:t>Towns Director: </a:t>
            </a:r>
            <a:r>
              <a:rPr lang="en-US" sz="3100" b="0" i="0" u="none" strike="noStrike" baseline="0" dirty="0"/>
              <a:t>Chuck Weinstein   </a:t>
            </a:r>
            <a:r>
              <a:rPr lang="en-US" sz="3100" b="1" i="0" u="none" strike="noStrike" baseline="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Chuck1@outlook.com</a:t>
            </a:r>
            <a:br>
              <a:rPr lang="en-US" sz="3100" b="1" i="0" u="none" strike="noStrike" baseline="0" dirty="0"/>
            </a:br>
            <a:br>
              <a:rPr lang="en-US" sz="3100" b="0" i="0" u="none" strike="noStrike" baseline="0" dirty="0"/>
            </a:br>
            <a:br>
              <a:rPr lang="en-US" sz="3100" b="0" i="0" u="none" strike="noStrike" baseline="0" dirty="0"/>
            </a:br>
            <a:r>
              <a:rPr lang="en-US" sz="3100" b="0" i="0" u="none" strike="noStrike" baseline="0" dirty="0">
                <a:solidFill>
                  <a:schemeClr val="accent4"/>
                </a:solidFill>
              </a:rPr>
              <a:t>Data Acquisition Manager: </a:t>
            </a:r>
            <a:r>
              <a:rPr lang="en-US" sz="3100" b="0" i="0" u="none" strike="noStrike" baseline="0" dirty="0"/>
              <a:t>Gary </a:t>
            </a:r>
            <a:r>
              <a:rPr lang="en-US" sz="3100" b="0" i="0" u="none" strike="noStrike" baseline="0" dirty="0" err="1"/>
              <a:t>Pokrassa</a:t>
            </a:r>
            <a:r>
              <a:rPr lang="en-US" sz="3100" b="0" i="0" u="none" strike="noStrike" baseline="0" dirty="0"/>
              <a:t>   </a:t>
            </a:r>
            <a:r>
              <a:rPr lang="en-US" sz="3100" b="1" i="0" u="none" strike="noStrike" baseline="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GPokrassa@jewishgen.org</a:t>
            </a:r>
            <a:br>
              <a:rPr lang="en-US" sz="3100" b="0" i="0" u="none" strike="noStrike" baseline="0" dirty="0">
                <a:solidFill>
                  <a:srgbClr val="FFFF00"/>
                </a:solidFill>
              </a:rPr>
            </a:br>
            <a:br>
              <a:rPr lang="en-US" sz="3100" b="0" i="0" u="none" strike="noStrike" baseline="0" dirty="0"/>
            </a:br>
            <a:br>
              <a:rPr lang="en-US" sz="3100" b="0" i="0" u="none" strike="noStrike" baseline="0" dirty="0"/>
            </a:br>
            <a:r>
              <a:rPr lang="en-US" sz="3100" b="0" i="0" u="none" strike="noStrike" baseline="0" dirty="0">
                <a:solidFill>
                  <a:srgbClr val="FFCC00"/>
                </a:solidFill>
              </a:rPr>
              <a:t>Regional Director  &amp; Communications, </a:t>
            </a:r>
            <a:r>
              <a:rPr lang="en-US" sz="3100" b="0" i="0" u="none" strike="noStrike" baseline="0" dirty="0">
                <a:solidFill>
                  <a:schemeClr val="accent4"/>
                </a:solidFill>
              </a:rPr>
              <a:t>:  </a:t>
            </a:r>
            <a:r>
              <a:rPr lang="en-US" sz="3100" b="0" i="0" u="none" strike="noStrike" baseline="0" dirty="0"/>
              <a:t>Stefani </a:t>
            </a:r>
            <a:r>
              <a:rPr lang="en-US" sz="3100" b="0" i="0" u="none" strike="noStrike" baseline="0" dirty="0" err="1"/>
              <a:t>Twyford</a:t>
            </a:r>
            <a:r>
              <a:rPr lang="en-US" sz="3100" b="0" i="0" u="none" strike="noStrike" baseline="0" dirty="0"/>
              <a:t>  </a:t>
            </a:r>
            <a:r>
              <a:rPr lang="en-US" sz="3100" b="1" i="0" u="sng" strike="noStrike" baseline="0" dirty="0">
                <a:solidFill>
                  <a:schemeClr val="accent4"/>
                </a:solidFill>
              </a:rPr>
              <a:t>STwyford@legacymultimedia.com</a:t>
            </a:r>
            <a:br>
              <a:rPr lang="en-US" sz="3100" b="0" i="0" u="none" strike="noStrike" baseline="0" dirty="0">
                <a:solidFill>
                  <a:schemeClr val="accent4"/>
                </a:solidFill>
              </a:rPr>
            </a:br>
            <a:br>
              <a:rPr lang="en-US" sz="3100" b="0" i="0" u="none" strike="noStrike" baseline="0" dirty="0"/>
            </a:br>
            <a:br>
              <a:rPr lang="en-US" sz="3100" b="0" i="0" u="none" strike="noStrike" baseline="0" dirty="0"/>
            </a:br>
            <a:r>
              <a:rPr lang="en-US" sz="3100" b="0" i="0" u="none" strike="noStrike" baseline="0" dirty="0">
                <a:solidFill>
                  <a:schemeClr val="accent4"/>
                </a:solidFill>
              </a:rPr>
              <a:t>Research Director: </a:t>
            </a:r>
            <a:r>
              <a:rPr lang="en-US" sz="3100" b="0" i="0" u="none" strike="noStrike" baseline="0" dirty="0"/>
              <a:t>Phyllis Berenson  </a:t>
            </a:r>
            <a:r>
              <a:rPr lang="en-US" sz="3100" b="1" i="0" u="sng" strike="noStrike" baseline="0" dirty="0">
                <a:solidFill>
                  <a:schemeClr val="accent4"/>
                </a:solidFill>
              </a:rPr>
              <a:t>PBerenson@jewishgen.org</a:t>
            </a:r>
            <a:br>
              <a:rPr lang="en-US" sz="3100" dirty="0"/>
            </a:br>
            <a:br>
              <a:rPr lang="en-US" sz="31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8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3645C6-1BC1-42FB-B41A-35A6F1E8E8AC}"/>
              </a:ext>
            </a:extLst>
          </p:cNvPr>
          <p:cNvSpPr txBox="1"/>
          <p:nvPr/>
        </p:nvSpPr>
        <p:spPr>
          <a:xfrm>
            <a:off x="334297" y="806245"/>
            <a:ext cx="1156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JewishGen</a:t>
            </a:r>
            <a:r>
              <a:rPr lang="en-US" sz="4000" dirty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Ukraine Division Organization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7AD46-B369-44FD-914A-197D9CD7A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7" y="1861455"/>
            <a:ext cx="5135880" cy="487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56117-0022-4313-ACED-B7AC72F4C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76" y="1949946"/>
            <a:ext cx="5501640" cy="45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4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0A72A2-CEEC-4E37-8873-A238C234D9C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8" y="-724544"/>
            <a:ext cx="10812163" cy="7582543"/>
          </a:xfrm>
        </p:spPr>
      </p:pic>
    </p:spTree>
    <p:extLst>
      <p:ext uri="{BB962C8B-B14F-4D97-AF65-F5344CB8AC3E}">
        <p14:creationId xmlns:p14="http://schemas.microsoft.com/office/powerpoint/2010/main" val="160539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FE7DC-7AB8-4A5E-9EB9-4FD6D883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5" y="226142"/>
            <a:ext cx="9497961" cy="6282813"/>
          </a:xfrm>
          <a:prstGeom prst="rect">
            <a:avLst/>
          </a:prstGeom>
          <a:effectLst>
            <a:glow rad="127000">
              <a:schemeClr val="accent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6658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C7FF-D38D-46AA-8178-52B00360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80" y="365125"/>
            <a:ext cx="11809708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CC00"/>
                </a:solidFill>
              </a:rPr>
              <a:t>Towns in Ukraine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750D58-94D4-40AA-BFE1-2902FDAAA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0" y="1825625"/>
            <a:ext cx="6853083" cy="4830814"/>
          </a:xfrm>
        </p:spPr>
      </p:pic>
    </p:spTree>
    <p:extLst>
      <p:ext uri="{BB962C8B-B14F-4D97-AF65-F5344CB8AC3E}">
        <p14:creationId xmlns:p14="http://schemas.microsoft.com/office/powerpoint/2010/main" val="196406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A968-14C8-4FC6-AE48-5F08AA4D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976"/>
            <a:ext cx="3440624" cy="2492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</a:t>
            </a:r>
            <a:r>
              <a:rPr lang="en-US" sz="5400" dirty="0">
                <a:solidFill>
                  <a:srgbClr val="FFC000"/>
                </a:solidFill>
              </a:rPr>
              <a:t>Vinnitsa Archive</a:t>
            </a:r>
          </a:p>
        </p:txBody>
      </p:sp>
      <p:pic>
        <p:nvPicPr>
          <p:cNvPr id="17" name="Content Placeholder 4" descr="A person standing in front of a building&#10;&#10;Description generated with very high confidenc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4565" y="-188249"/>
            <a:ext cx="92874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741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</TotalTime>
  <Words>225</Words>
  <Application>Microsoft Office PowerPoint</Application>
  <PresentationFormat>Widescreen</PresentationFormat>
  <Paragraphs>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Custom Design</vt:lpstr>
      <vt:lpstr>Office Theme</vt:lpstr>
      <vt:lpstr>PowerPoint Presentation</vt:lpstr>
      <vt:lpstr>UKRAINE RESEARCH DIVISION of JewishGen</vt:lpstr>
      <vt:lpstr>Many  Many  Questions</vt:lpstr>
      <vt:lpstr>CONTACT  INFO  Towns Director: Chuck Weinstein   Chuck1@outlook.com   Data Acquisition Manager: Gary Pokrassa   GPokrassa@jewishgen.org   Regional Director  &amp; Communications, :  Stefani Twyford  STwyford@legacymultimedia.com   Research Director: Phyllis Berenson  PBerenson@jewishgen.org    </vt:lpstr>
      <vt:lpstr>PowerPoint Presentation</vt:lpstr>
      <vt:lpstr>PowerPoint Presentation</vt:lpstr>
      <vt:lpstr>PowerPoint Presentation</vt:lpstr>
      <vt:lpstr>Towns in Ukraine</vt:lpstr>
      <vt:lpstr>                          Vinnitsa Archive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Berenson Children  Mogilev-Podolskiy c. 1906          </vt:lpstr>
      <vt:lpstr>CONTACT  INFO  Towns Director: Chuck Weinstein   Chuck1@outlook.com   Data Acquisition Manager: Gary Pokrassa   GPokrassa@jewishgen.org   Regional Director  &amp; Communications, :  Stefani Twyford  STwyford@legacymultimedia.com   Research Director: Phyllis Berenson  PBerenson@jewishgen.org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TRIPS TO UKRAINE IN TWO YEARS</dc:title>
  <dc:creator>Phyllis Berenson</dc:creator>
  <cp:lastModifiedBy>Phyllis Berenson</cp:lastModifiedBy>
  <cp:revision>143</cp:revision>
  <dcterms:created xsi:type="dcterms:W3CDTF">2017-07-15T23:17:10Z</dcterms:created>
  <dcterms:modified xsi:type="dcterms:W3CDTF">2020-08-14T21:51:45Z</dcterms:modified>
</cp:coreProperties>
</file>